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notesMasterIdLst>
    <p:notesMasterId r:id="rId15"/>
  </p:notesMasterIdLst>
  <p:sldIdLst>
    <p:sldId id="256" r:id="rId5"/>
    <p:sldId id="314" r:id="rId6"/>
    <p:sldId id="318" r:id="rId7"/>
    <p:sldId id="302" r:id="rId8"/>
    <p:sldId id="304" r:id="rId9"/>
    <p:sldId id="312" r:id="rId10"/>
    <p:sldId id="313" r:id="rId11"/>
    <p:sldId id="316" r:id="rId12"/>
    <p:sldId id="317" r:id="rId13"/>
    <p:sldId id="31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BD45D90-7F0F-484B-9367-435E33BA805A}">
          <p14:sldIdLst>
            <p14:sldId id="256"/>
            <p14:sldId id="314"/>
            <p14:sldId id="318"/>
            <p14:sldId id="302"/>
            <p14:sldId id="304"/>
            <p14:sldId id="312"/>
            <p14:sldId id="313"/>
            <p14:sldId id="316"/>
            <p14:sldId id="317"/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07"/>
    <p:restoredTop sz="77883"/>
  </p:normalViewPr>
  <p:slideViewPr>
    <p:cSldViewPr snapToGrid="0" snapToObjects="1">
      <p:cViewPr varScale="1">
        <p:scale>
          <a:sx n="52" d="100"/>
          <a:sy n="52" d="100"/>
        </p:scale>
        <p:origin x="536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ADCB1A-C5F8-CC47-BD21-D6C229B987FB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709C3-0D69-EF46-BE38-0832036E5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01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239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 Security Compliance Toolkit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https://docs.microsoft.com/en-us/windows/security/threat-protection/security-compliance-toolkit-10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RHEL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https://access.redhat.com/documentation/en-us/red_hat_enterprise_linux/8/pdf/security_hardening/Red_Hat_Enterprise_Linux-8-Security_hardening-en-US.pdf	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VMWare Hardening Guides	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https://www.vmware.com/security/hardening-guides.html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50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464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480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 presents the list of supported cipher suite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3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 presents the list of supported cipher suite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072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 presents the list of supported cipher suite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065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 Privacy Guard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 Unified Key Setup (disk encryption)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230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 Privacy Guard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718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HKCR – File extension to application mapping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HKCU – Configuration information for user currently logged 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HKLM – Configuration information for the computer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HKU – Contains all actively load profiles (HKCU is a subkey of HKU)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HKCC – Contains information about the hardware profile used a startup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 the registry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709C3-0D69-EF46-BE38-0832036E58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313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FFCC102-5D77-AB4A-B015-62CEE166E515}"/>
              </a:ext>
            </a:extLst>
          </p:cNvPr>
          <p:cNvSpPr/>
          <p:nvPr userDrawn="1"/>
        </p:nvSpPr>
        <p:spPr>
          <a:xfrm>
            <a:off x="-96253" y="1257301"/>
            <a:ext cx="12288253" cy="5600699"/>
          </a:xfrm>
          <a:prstGeom prst="rect">
            <a:avLst/>
          </a:prstGeom>
          <a:solidFill>
            <a:schemeClr val="tx1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6CB8CD-22B6-8E44-A0B2-E202A3F50FC0}"/>
              </a:ext>
            </a:extLst>
          </p:cNvPr>
          <p:cNvCxnSpPr>
            <a:cxnSpLocks/>
          </p:cNvCxnSpPr>
          <p:nvPr userDrawn="1"/>
        </p:nvCxnSpPr>
        <p:spPr>
          <a:xfrm>
            <a:off x="-2" y="1257301"/>
            <a:ext cx="12192002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1E13A89-D0B2-A346-9918-7B58BA5F80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2486" b="28721"/>
          <a:stretch/>
        </p:blipFill>
        <p:spPr>
          <a:xfrm>
            <a:off x="409554" y="221946"/>
            <a:ext cx="2688317" cy="83331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537DE53-9F91-F144-B090-6891FC7F6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782" y="1354512"/>
            <a:ext cx="10515600" cy="1882337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C3AB1C3-283D-F547-BE60-C0223B09E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1782" y="3539550"/>
            <a:ext cx="10515600" cy="95999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="1" i="0">
                <a:solidFill>
                  <a:schemeClr val="bg1"/>
                </a:solidFill>
                <a:latin typeface="Proxima Nova Semibold" panose="0200050603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5720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5BD484-3EA0-2E4E-A60B-8C347D911C8D}"/>
              </a:ext>
            </a:extLst>
          </p:cNvPr>
          <p:cNvSpPr/>
          <p:nvPr/>
        </p:nvSpPr>
        <p:spPr>
          <a:xfrm>
            <a:off x="-90798" y="-18288"/>
            <a:ext cx="12365468" cy="6896608"/>
          </a:xfrm>
          <a:prstGeom prst="rect">
            <a:avLst/>
          </a:prstGeom>
          <a:solidFill>
            <a:srgbClr val="1519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795B372-A8BB-B64B-AD18-74876C5FB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4" y="1161288"/>
            <a:ext cx="10943431" cy="441003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1pPr>
            <a:lvl2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2pPr>
            <a:lvl3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D42F22-D84C-BA44-A88C-5F7DF96918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1B5676D-862E-0E47-9C05-7682B86B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18288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7863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F04465-AABC-3A4F-8FC9-8995FEDCDC6F}"/>
              </a:ext>
            </a:extLst>
          </p:cNvPr>
          <p:cNvSpPr/>
          <p:nvPr/>
        </p:nvSpPr>
        <p:spPr>
          <a:xfrm>
            <a:off x="-77002" y="-96253"/>
            <a:ext cx="8992402" cy="7030455"/>
          </a:xfrm>
          <a:prstGeom prst="rect">
            <a:avLst/>
          </a:prstGeom>
          <a:solidFill>
            <a:srgbClr val="15194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EFD6FA-B95F-4B4E-B8E9-6AA2FC8215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E481BF-4009-2943-A1EB-4159878519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3000" y="0"/>
            <a:ext cx="3429000" cy="6858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C2C405E-EB31-5040-A5D4-B62FD7859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5" y="1161288"/>
            <a:ext cx="7668688" cy="441003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1pPr>
            <a:lvl2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2pPr>
            <a:lvl3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chemeClr val="bg1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9E52FE2-18BD-AE42-8568-24AFE8F2E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18288"/>
            <a:ext cx="7668689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0244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Bullets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205AC-B058-5249-8CA7-CB5ED1399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BEC28D-04BA-104A-BA4B-BC3FEFA7E2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4771" y="1124903"/>
            <a:ext cx="4576693" cy="4576693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C8D256E-5B00-D64D-A0EC-80D6BD554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5463" y="1161288"/>
            <a:ext cx="4826825" cy="3834805"/>
          </a:xfrm>
          <a:prstGeom prst="rect">
            <a:avLst/>
          </a:prstGeom>
        </p:spPr>
        <p:txBody>
          <a:bodyPr/>
          <a:lstStyle>
            <a:lvl1pPr>
              <a:defRPr sz="2000" b="0" i="0">
                <a:latin typeface="Adelle Sans" panose="02000503000000020004" pitchFamily="2" charset="77"/>
              </a:defRPr>
            </a:lvl1pPr>
            <a:lvl2pPr>
              <a:defRPr sz="1800" b="0" i="0">
                <a:solidFill>
                  <a:srgbClr val="525656"/>
                </a:solidFill>
                <a:latin typeface="Adelle Sans" panose="02000503000000020004" pitchFamily="2" charset="77"/>
              </a:defRPr>
            </a:lvl2pPr>
            <a:lvl3pPr>
              <a:defRPr sz="1600" b="0" i="0">
                <a:solidFill>
                  <a:srgbClr val="525656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C3BB7D-A65F-4D40-9D69-8D959F569D3E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40DA479-972A-AC44-8FF3-6E03BA01F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658B93-7979-CF45-802B-A99C6576E858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4292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205AC-B058-5249-8CA7-CB5ED1399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EE2573F-BD73-B044-8C4C-CB67550B3DF3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82F6E4A-1F7B-5B40-9689-E5E7AB0568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515" y="1463040"/>
            <a:ext cx="11022320" cy="424731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latin typeface="Adelle Sans" panose="02000503000000020004" pitchFamily="2" charset="77"/>
              </a:defRPr>
            </a:lvl2pPr>
            <a:lvl3pPr>
              <a:defRPr b="0" i="0">
                <a:latin typeface="Adelle Sans" panose="02000503000000020004" pitchFamily="2" charset="77"/>
              </a:defRPr>
            </a:lvl3pPr>
            <a:lvl4pPr>
              <a:defRPr b="0" i="0">
                <a:latin typeface="Adelle Sans" panose="02000503000000020004" pitchFamily="2" charset="77"/>
              </a:defRPr>
            </a:lvl4pPr>
            <a:lvl5pPr>
              <a:defRPr b="0" i="0"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55E851-3879-44EF-B922-4FA1F4136EFD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26AB305-7FA0-2C41-ADCF-834278ABE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77418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205AC-B058-5249-8CA7-CB5ED1399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7EBCC16-8E40-47C2-897C-F2414928392B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A705E69-3D25-EF43-9B57-0C3AC1F5F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E2573F-BD73-B044-8C4C-CB67550B3DF3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796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lterna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205AC-B058-5249-8CA7-CB5ED1399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96A518-3E71-3F41-B51D-F3F8D63F1B01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480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ar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205AC-B058-5249-8CA7-CB5ED1399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CABD4948-F528-774E-A210-25D1BE40C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474" y="261082"/>
            <a:ext cx="10515600" cy="798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B2080D5-BCF5-0642-B066-3A2589E22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474" y="1359698"/>
            <a:ext cx="10515600" cy="4149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D70B3E-6C46-734E-BC63-4349922825C1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31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6D46A-D5FE-DB4E-9784-A54A02D89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379968-F075-E745-9452-7E0CAAC6C2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14950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52380-0A23-D140-9B2B-5F141AB5F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827792-99C6-C343-827E-BE9EDF804372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6425EA-EF92-714F-B7AD-0B245EA4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7246F-5803-9542-865F-75DB94630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E3505C-93DC-5644-BB7E-5D517224F4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413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A31B4E-687D-2C4C-B95D-A513660DA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3EFC86-AA65-C840-9828-EBFF405DC6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5563C-0652-F94A-A10D-3A82E9DDB9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827792-99C6-C343-827E-BE9EDF804372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0E9DA-0CA4-8A46-9B6A-E0873DE65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926DA-2D9C-9848-8B94-21D740CEC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E3505C-93DC-5644-BB7E-5D517224F4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08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pyr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8550376-BED7-4B46-B83A-D8C4218AB513}"/>
              </a:ext>
            </a:extLst>
          </p:cNvPr>
          <p:cNvSpPr/>
          <p:nvPr userDrawn="1"/>
        </p:nvSpPr>
        <p:spPr>
          <a:xfrm>
            <a:off x="-86627" y="1257301"/>
            <a:ext cx="12358838" cy="5672884"/>
          </a:xfrm>
          <a:prstGeom prst="rect">
            <a:avLst/>
          </a:prstGeom>
          <a:solidFill>
            <a:schemeClr val="tx1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B7B21E-0316-A247-8CEE-8DE76EAD7C95}"/>
              </a:ext>
            </a:extLst>
          </p:cNvPr>
          <p:cNvCxnSpPr>
            <a:cxnSpLocks/>
          </p:cNvCxnSpPr>
          <p:nvPr userDrawn="1"/>
        </p:nvCxnSpPr>
        <p:spPr>
          <a:xfrm>
            <a:off x="0" y="1257301"/>
            <a:ext cx="1219200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FA49D0-3C17-1747-A936-9501950BD5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2486" b="28721"/>
          <a:stretch/>
        </p:blipFill>
        <p:spPr>
          <a:xfrm>
            <a:off x="409554" y="221946"/>
            <a:ext cx="2688317" cy="833317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004542C0-6F92-F542-B358-53649EAA8761}"/>
              </a:ext>
            </a:extLst>
          </p:cNvPr>
          <p:cNvSpPr txBox="1">
            <a:spLocks/>
          </p:cNvSpPr>
          <p:nvPr userDrawn="1"/>
        </p:nvSpPr>
        <p:spPr>
          <a:xfrm>
            <a:off x="624051" y="5195340"/>
            <a:ext cx="10943897" cy="12533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None/>
              <a:tabLst/>
              <a:defRPr sz="2800" b="1" i="0" kern="1200">
                <a:solidFill>
                  <a:schemeClr val="tx1"/>
                </a:solidFill>
                <a:latin typeface="Proxima Nova Semibold" panose="02000506030000020004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None/>
              <a:tabLst/>
              <a:defRPr sz="20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None/>
              <a:tabLst/>
              <a:defRPr sz="18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None/>
              <a:tabLst/>
              <a:defRPr sz="16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None/>
              <a:tabLst/>
              <a:defRPr sz="1600" b="0" i="0" kern="1200">
                <a:solidFill>
                  <a:srgbClr val="525656"/>
                </a:solidFill>
                <a:latin typeface="Adelle Sans" panose="02000503000000020004" pitchFamily="2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0" i="0" dirty="0">
                <a:solidFill>
                  <a:schemeClr val="bg1"/>
                </a:solidFill>
                <a:latin typeface="Adelle Sans" panose="02000503000000020004" pitchFamily="2" charset="77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27933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951679-C038-3D4F-B9C6-BD4097A52467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ECF62-AF5A-6A4B-8DAF-6576CE0FE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4" y="1161288"/>
            <a:ext cx="11175123" cy="468789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 marL="685800" indent="-228600">
              <a:buFont typeface="Courier New" panose="02070309020205020404" pitchFamily="49" charset="0"/>
              <a:buChar char="o"/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2pPr>
            <a:lvl3pPr marL="1143000" indent="-228600">
              <a:buFont typeface="Courier New" panose="02070309020205020404" pitchFamily="49" charset="0"/>
              <a:buChar char="o"/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3pPr>
            <a:lvl4pPr marL="1600200" indent="-228600">
              <a:buFont typeface="Courier New" panose="02070309020205020404" pitchFamily="49" charset="0"/>
              <a:buChar char="o"/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4pPr>
            <a:lvl5pPr marL="2057400" indent="-228600">
              <a:buFont typeface="Courier New" panose="02070309020205020404" pitchFamily="49" charset="0"/>
              <a:buChar char="o"/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8B7FA2-906C-224F-91E8-737C56BAA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CF5606-6DC5-4A43-91BA-969B544329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4C16D8-B479-BB46-AD7C-0AC4F5CEDC76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54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2ADA8A-EE40-8D42-B058-429F77AD6030}"/>
              </a:ext>
            </a:extLst>
          </p:cNvPr>
          <p:cNvSpPr/>
          <p:nvPr userDrawn="1"/>
        </p:nvSpPr>
        <p:spPr>
          <a:xfrm>
            <a:off x="-77002" y="1257301"/>
            <a:ext cx="12387714" cy="5600699"/>
          </a:xfrm>
          <a:prstGeom prst="rect">
            <a:avLst/>
          </a:prstGeom>
          <a:solidFill>
            <a:schemeClr val="tx1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34CEAF-3B24-A242-A428-FB8B1A7D5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48054"/>
            <a:ext cx="10515600" cy="1882337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81C1E-F57C-FB49-8A8C-E5F2C60D0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14406"/>
            <a:ext cx="10515600" cy="959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Proxima Nova Semibold" panose="0200050603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B0757F-692F-4442-AC10-47BE80EC63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8801" b="16721"/>
          <a:stretch/>
        </p:blipFill>
        <p:spPr>
          <a:xfrm>
            <a:off x="5496490" y="237942"/>
            <a:ext cx="1327643" cy="85604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5C7F33-8A0F-C247-8673-DF3D12BB0E56}"/>
              </a:ext>
            </a:extLst>
          </p:cNvPr>
          <p:cNvCxnSpPr>
            <a:cxnSpLocks/>
          </p:cNvCxnSpPr>
          <p:nvPr userDrawn="1"/>
        </p:nvCxnSpPr>
        <p:spPr>
          <a:xfrm>
            <a:off x="-77002" y="1257301"/>
            <a:ext cx="12387714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381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601DA-8347-6048-AFC7-B3EE3A4EDB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516" y="1161288"/>
            <a:ext cx="5339256" cy="424731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latin typeface="Adelle Sans" panose="02000503000000020004" pitchFamily="2" charset="77"/>
              </a:defRPr>
            </a:lvl2pPr>
            <a:lvl3pPr>
              <a:defRPr b="0" i="0">
                <a:latin typeface="Adelle Sans" panose="02000503000000020004" pitchFamily="2" charset="77"/>
              </a:defRPr>
            </a:lvl3pPr>
            <a:lvl4pPr>
              <a:defRPr b="0" i="0">
                <a:latin typeface="Adelle Sans" panose="02000503000000020004" pitchFamily="2" charset="77"/>
              </a:defRPr>
            </a:lvl4pPr>
            <a:lvl5pPr>
              <a:defRPr b="0" i="0"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48A93EA-740D-534C-9F9A-851CAAFC6F5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27230" y="1161288"/>
            <a:ext cx="5339256" cy="424731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latin typeface="Adelle Sans" panose="02000503000000020004" pitchFamily="2" charset="77"/>
              </a:defRPr>
            </a:lvl2pPr>
            <a:lvl3pPr>
              <a:defRPr b="0" i="0">
                <a:latin typeface="Adelle Sans" panose="02000503000000020004" pitchFamily="2" charset="77"/>
              </a:defRPr>
            </a:lvl3pPr>
            <a:lvl4pPr>
              <a:defRPr b="0" i="0">
                <a:latin typeface="Adelle Sans" panose="02000503000000020004" pitchFamily="2" charset="77"/>
              </a:defRPr>
            </a:lvl4pPr>
            <a:lvl5pPr>
              <a:defRPr b="0" i="0"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41E47F-9CBC-DD48-8C04-77F3D57C33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2B1C16-A483-9045-B5B4-5312C63A98DF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1D4071-9C3C-49BF-ABB1-1320A9AA487E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F647ED5-144A-1F43-9397-C331DF9F5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6711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601DA-8347-6048-AFC7-B3EE3A4EDB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515" y="1161288"/>
            <a:ext cx="11022320" cy="424731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latin typeface="Adelle Sans" panose="02000503000000020004" pitchFamily="2" charset="77"/>
              </a:defRPr>
            </a:lvl2pPr>
            <a:lvl3pPr>
              <a:defRPr b="0" i="0">
                <a:latin typeface="Adelle Sans" panose="02000503000000020004" pitchFamily="2" charset="77"/>
              </a:defRPr>
            </a:lvl3pPr>
            <a:lvl4pPr>
              <a:defRPr b="0" i="0">
                <a:latin typeface="Adelle Sans" panose="02000503000000020004" pitchFamily="2" charset="77"/>
              </a:defRPr>
            </a:lvl4pPr>
            <a:lvl5pPr>
              <a:defRPr b="0" i="0"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41E47F-9CBC-DD48-8C04-77F3D57C33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81D446-E222-42C3-9836-1A06E0CA6FDB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752F457-B5E3-8F47-95DD-D367B00BA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FC8432-B0CC-124E-92A6-31C64477B9CF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325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601DA-8347-6048-AFC7-B3EE3A4EDB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03304" y="1161288"/>
            <a:ext cx="6763234" cy="291164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latin typeface="Adelle Sans" panose="02000503000000020004" pitchFamily="2" charset="77"/>
              </a:defRPr>
            </a:lvl2pPr>
            <a:lvl3pPr>
              <a:defRPr b="0" i="0">
                <a:latin typeface="Adelle Sans" panose="02000503000000020004" pitchFamily="2" charset="77"/>
              </a:defRPr>
            </a:lvl3pPr>
            <a:lvl4pPr>
              <a:defRPr b="0" i="0">
                <a:latin typeface="Adelle Sans" panose="02000503000000020004" pitchFamily="2" charset="77"/>
              </a:defRPr>
            </a:lvl4pPr>
            <a:lvl5pPr>
              <a:defRPr b="0" i="0"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32B816-31A6-5D4A-A375-EC666A89A1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1699" y="1161288"/>
            <a:ext cx="3549974" cy="4437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126C43-57A2-E347-AD98-A4972DDFF0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CEB205-7433-4ED6-B5F9-FB097A433634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6860F66-25E7-8E47-8582-F4D74F2E4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FC791A-95B2-5E41-9A70-75AB9C875165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796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CA925-A192-0942-8DCB-09514A1977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516" y="1118193"/>
            <a:ext cx="5339256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chemeClr val="accent6">
                    <a:lumMod val="50000"/>
                  </a:schemeClr>
                </a:solidFill>
                <a:latin typeface="Proxima Nova Semibold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88494-3E34-F041-B8E4-A88C3ED8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5516" y="2051473"/>
            <a:ext cx="5339256" cy="3684588"/>
          </a:xfrm>
          <a:prstGeom prst="rect">
            <a:avLst/>
          </a:prstGeom>
        </p:spPr>
        <p:txBody>
          <a:bodyPr/>
          <a:lstStyle>
            <a:lvl1pPr>
              <a:defRPr sz="2000" b="0" i="0">
                <a:latin typeface="Adelle Sans" panose="02000503000000020004" pitchFamily="2" charset="77"/>
              </a:defRPr>
            </a:lvl1pPr>
            <a:lvl2pPr>
              <a:defRPr sz="1800" b="0" i="0">
                <a:solidFill>
                  <a:srgbClr val="525656"/>
                </a:solidFill>
                <a:latin typeface="Adelle Sans" panose="02000503000000020004" pitchFamily="2" charset="77"/>
              </a:defRPr>
            </a:lvl2pPr>
            <a:lvl3pPr>
              <a:defRPr sz="1600" b="0" i="0">
                <a:solidFill>
                  <a:srgbClr val="525656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1CB6872-94EB-EB45-BDBF-F7D3974C9D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58758" y="2051473"/>
            <a:ext cx="5339256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delle Sans" panose="02000503000000020004" pitchFamily="2" charset="77"/>
              </a:defRPr>
            </a:lvl1pPr>
            <a:lvl2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2pPr>
            <a:lvl3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DDE1C7E-4CC2-C942-8FC1-BE8CDAB37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E3E685A-2A2D-6D4B-90D0-C351A9D72C7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358758" y="1118193"/>
            <a:ext cx="5339256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chemeClr val="accent6">
                    <a:lumMod val="50000"/>
                  </a:schemeClr>
                </a:solidFill>
                <a:latin typeface="Proxima Nova Semibold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1703F9-6F7B-42FC-BAD8-7B8A4198867F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55EC85A-83D7-754F-92C5-D85306B21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21891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95DC7-61FB-464B-A0D1-046B8C0906C9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007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1FF22C-90B2-C248-AC4E-B2382376A1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70C5A3-B0F2-B343-A1A8-822AF0AFBF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34540" y="1530094"/>
            <a:ext cx="5501262" cy="194314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1A31B2F-9578-7B4B-A18A-143A08D25286}"/>
              </a:ext>
            </a:extLst>
          </p:cNvPr>
          <p:cNvSpPr/>
          <p:nvPr userDrawn="1"/>
        </p:nvSpPr>
        <p:spPr>
          <a:xfrm>
            <a:off x="0" y="6781798"/>
            <a:ext cx="12192000" cy="76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7395722-9303-174D-ADA2-E8CEB2DD2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516" y="1118193"/>
            <a:ext cx="5339256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chemeClr val="accent6">
                    <a:lumMod val="50000"/>
                  </a:schemeClr>
                </a:solidFill>
                <a:latin typeface="Proxima Nova Semibold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AC5BA04E-B66F-8A48-943B-662CC1140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5516" y="2051473"/>
            <a:ext cx="5339256" cy="3684588"/>
          </a:xfrm>
          <a:prstGeom prst="rect">
            <a:avLst/>
          </a:prstGeom>
        </p:spPr>
        <p:txBody>
          <a:bodyPr/>
          <a:lstStyle>
            <a:lvl1pPr>
              <a:defRPr sz="2000" b="0" i="0">
                <a:latin typeface="Adelle Sans" panose="02000503000000020004" pitchFamily="2" charset="77"/>
              </a:defRPr>
            </a:lvl1pPr>
            <a:lvl2pPr>
              <a:defRPr sz="1800" b="0" i="0">
                <a:solidFill>
                  <a:srgbClr val="525656"/>
                </a:solidFill>
                <a:latin typeface="Adelle Sans" panose="02000503000000020004" pitchFamily="2" charset="77"/>
              </a:defRPr>
            </a:lvl2pPr>
            <a:lvl3pPr>
              <a:defRPr sz="1600" b="0" i="0">
                <a:solidFill>
                  <a:srgbClr val="525656"/>
                </a:solidFill>
                <a:latin typeface="Adelle Sans" panose="02000503000000020004" pitchFamily="2" charset="77"/>
              </a:defRPr>
            </a:lvl3pPr>
            <a:lvl4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4pPr>
            <a:lvl5pPr>
              <a:defRPr b="0" i="0">
                <a:solidFill>
                  <a:srgbClr val="525656"/>
                </a:solidFill>
                <a:latin typeface="Adelle Sans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71A464-E148-4CF9-8FB7-4E9A7B2CFEC9}"/>
              </a:ext>
            </a:extLst>
          </p:cNvPr>
          <p:cNvSpPr/>
          <p:nvPr userDrawn="1"/>
        </p:nvSpPr>
        <p:spPr>
          <a:xfrm>
            <a:off x="-76200" y="-77203"/>
            <a:ext cx="12346858" cy="99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8779A3-A4DE-484C-BE3C-DB7ADCD25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24" y="-18288"/>
            <a:ext cx="11175123" cy="104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8710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FF93D5-62F0-5145-AB64-7AC90B60F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F652F-5C50-294A-A9ED-638E2DAF4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49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3796E1-F957-0F48-8AD0-8F8E3D0E59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/>
          <a:srcRect r="66281" b="-1742"/>
          <a:stretch/>
        </p:blipFill>
        <p:spPr>
          <a:xfrm>
            <a:off x="275249" y="5904491"/>
            <a:ext cx="686450" cy="73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98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8" r:id="rId2"/>
    <p:sldLayoutId id="2147483674" r:id="rId3"/>
    <p:sldLayoutId id="2147483675" r:id="rId4"/>
    <p:sldLayoutId id="2147483676" r:id="rId5"/>
    <p:sldLayoutId id="2147483697" r:id="rId6"/>
    <p:sldLayoutId id="2147483698" r:id="rId7"/>
    <p:sldLayoutId id="2147483677" r:id="rId8"/>
    <p:sldLayoutId id="2147483681" r:id="rId9"/>
    <p:sldLayoutId id="2147483679" r:id="rId10"/>
    <p:sldLayoutId id="2147483680" r:id="rId11"/>
    <p:sldLayoutId id="2147483678" r:id="rId12"/>
    <p:sldLayoutId id="2147483739" r:id="rId13"/>
    <p:sldLayoutId id="2147483742" r:id="rId14"/>
    <p:sldLayoutId id="2147483740" r:id="rId15"/>
    <p:sldLayoutId id="2147483741" r:id="rId16"/>
    <p:sldLayoutId id="2147483682" r:id="rId17"/>
    <p:sldLayoutId id="2147483683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Proxima Nova" panose="02000506030000020004" pitchFamily="2" charset="0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90000"/>
        </a:lnSpc>
        <a:spcBef>
          <a:spcPts val="1000"/>
        </a:spcBef>
        <a:buFont typeface="Courier New" panose="02070309020205020404" pitchFamily="49" charset="0"/>
        <a:buChar char="o"/>
        <a:tabLst/>
        <a:defRPr sz="2000" b="0" i="0" kern="1200">
          <a:solidFill>
            <a:srgbClr val="525656"/>
          </a:solidFill>
          <a:latin typeface="Adelle Sans" panose="02000503000000020004" pitchFamily="2" charset="77"/>
          <a:ea typeface="+mn-ea"/>
          <a:cs typeface="+mn-cs"/>
        </a:defRPr>
      </a:lvl1pPr>
      <a:lvl2pPr marL="750888" indent="-293688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tabLst/>
        <a:defRPr sz="1800" b="0" i="0" kern="1200">
          <a:solidFill>
            <a:srgbClr val="525656"/>
          </a:solidFill>
          <a:latin typeface="Adelle Sans" panose="02000503000000020004" pitchFamily="2" charset="77"/>
          <a:ea typeface="+mn-ea"/>
          <a:cs typeface="+mn-cs"/>
        </a:defRPr>
      </a:lvl2pPr>
      <a:lvl3pPr marL="1208088" indent="-293688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tabLst/>
        <a:defRPr sz="1600" b="0" i="0" kern="1200">
          <a:solidFill>
            <a:srgbClr val="525656"/>
          </a:solidFill>
          <a:latin typeface="Adelle Sans" panose="02000503000000020004" pitchFamily="2" charset="77"/>
          <a:ea typeface="+mn-ea"/>
          <a:cs typeface="+mn-cs"/>
        </a:defRPr>
      </a:lvl3pPr>
      <a:lvl4pPr marL="1604963" indent="-233363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tabLst/>
        <a:defRPr sz="1400" b="0" i="0" kern="1200">
          <a:solidFill>
            <a:srgbClr val="525656"/>
          </a:solidFill>
          <a:latin typeface="Adelle Sans" panose="02000503000000020004" pitchFamily="2" charset="77"/>
          <a:ea typeface="+mn-ea"/>
          <a:cs typeface="+mn-cs"/>
        </a:defRPr>
      </a:lvl4pPr>
      <a:lvl5pPr marL="2062163" indent="-233363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tabLst/>
        <a:defRPr sz="1200" b="0" i="0" kern="1200">
          <a:solidFill>
            <a:srgbClr val="525656"/>
          </a:solidFill>
          <a:latin typeface="Adelle Sans" panose="02000503000000020004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624" userDrawn="1">
          <p15:clr>
            <a:srgbClr val="F26B43"/>
          </p15:clr>
        </p15:guide>
        <p15:guide id="2" orient="horz" pos="28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carstenknoch.com/2012/11/why-im-not-upgrading/" TargetMode="External"/><Relationship Id="rId3" Type="http://schemas.openxmlformats.org/officeDocument/2006/relationships/image" Target="../media/image8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criticaltechnology.blogspot.com/2012/11/the-essential-tasks-for-understanding.html" TargetMode="External"/><Relationship Id="rId5" Type="http://schemas.openxmlformats.org/officeDocument/2006/relationships/image" Target="../media/image9.jpg"/><Relationship Id="rId4" Type="http://schemas.openxmlformats.org/officeDocument/2006/relationships/hyperlink" Target="https://askleo.com/why-does-my-email-program-keep-prompting-for-my-password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techbast.com/2018/12/sophos-firewall-how-to-upgrade-the-firmware.html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hyperlink" Target="https://commons.wikimedia.org/wiki/File:Crystal_Project_Hardware.p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Power_symbol" TargetMode="External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hyperlink" Target="http://law.stackexchange.com/questions/7610/are-there-any-laws-against-adding-a-second-lock-to-a-bicycle-that-isnt-yours" TargetMode="External"/><Relationship Id="rId4" Type="http://schemas.openxmlformats.org/officeDocument/2006/relationships/hyperlink" Target="https://en.wikipedia.org/wiki/File:Integrated_circuit_icon.svg" TargetMode="External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commons.wikimedia.org/wiki/Category:FTP_icons" TargetMode="External"/><Relationship Id="rId13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hyperlink" Target="https://all-free-download.com/free-icon/location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iconarchive.com/show/vista-hardware-devices-icons-by-icons-land/Home-Server-icon.html" TargetMode="External"/><Relationship Id="rId11" Type="http://schemas.openxmlformats.org/officeDocument/2006/relationships/image" Target="../media/image20.jpg"/><Relationship Id="rId5" Type="http://schemas.openxmlformats.org/officeDocument/2006/relationships/image" Target="../media/image17.png"/><Relationship Id="rId10" Type="http://schemas.openxmlformats.org/officeDocument/2006/relationships/hyperlink" Target="http://eternicode.deviantart.com/art/ssh-dock-icon-53850012" TargetMode="External"/><Relationship Id="rId4" Type="http://schemas.openxmlformats.org/officeDocument/2006/relationships/hyperlink" Target="http://www.allwhitebackground.com/computer-white-background-images.html" TargetMode="External"/><Relationship Id="rId9" Type="http://schemas.openxmlformats.org/officeDocument/2006/relationships/image" Target="../media/image19.png"/><Relationship Id="rId14" Type="http://schemas.openxmlformats.org/officeDocument/2006/relationships/hyperlink" Target="http://www.pngall.com/hacker-png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Close,_Web_Fundamentals.svg" TargetMode="External"/><Relationship Id="rId13" Type="http://schemas.openxmlformats.org/officeDocument/2006/relationships/image" Target="../media/image26.png"/><Relationship Id="rId18" Type="http://schemas.openxmlformats.org/officeDocument/2006/relationships/hyperlink" Target="http://www.iconarchive.com/show/vista-hardware-devices-icons-by-icons-land/Home-Server-icon.html" TargetMode="External"/><Relationship Id="rId3" Type="http://schemas.openxmlformats.org/officeDocument/2006/relationships/image" Target="../media/image22.png"/><Relationship Id="rId21" Type="http://schemas.openxmlformats.org/officeDocument/2006/relationships/image" Target="../media/image28.png"/><Relationship Id="rId7" Type="http://schemas.openxmlformats.org/officeDocument/2006/relationships/image" Target="../media/image24.png"/><Relationship Id="rId12" Type="http://schemas.openxmlformats.org/officeDocument/2006/relationships/hyperlink" Target="http://www.pngall.com/hacker-png" TargetMode="External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www.allwhitebackground.com/computer-white-background-images.html" TargetMode="External"/><Relationship Id="rId20" Type="http://schemas.openxmlformats.org/officeDocument/2006/relationships/hyperlink" Target="https://pixabay.com/illustrations/quality-hook-check-mark-ticked-off-500950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vishal--mishra.blogspot.com/2012/12/ufw-uncomplicated-firewall.html" TargetMode="External"/><Relationship Id="rId11" Type="http://schemas.openxmlformats.org/officeDocument/2006/relationships/image" Target="../media/image21.png"/><Relationship Id="rId5" Type="http://schemas.openxmlformats.org/officeDocument/2006/relationships/image" Target="../media/image23.jpg"/><Relationship Id="rId15" Type="http://schemas.openxmlformats.org/officeDocument/2006/relationships/image" Target="../media/image16.png"/><Relationship Id="rId10" Type="http://schemas.openxmlformats.org/officeDocument/2006/relationships/hyperlink" Target="https://drdds.com/integrate-dental/3-gears-icon/" TargetMode="External"/><Relationship Id="rId19" Type="http://schemas.openxmlformats.org/officeDocument/2006/relationships/image" Target="../media/image27.png"/><Relationship Id="rId4" Type="http://schemas.openxmlformats.org/officeDocument/2006/relationships/hyperlink" Target="https://pixabay.com/en/firewall-computer-internet-network-156010/" TargetMode="External"/><Relationship Id="rId9" Type="http://schemas.openxmlformats.org/officeDocument/2006/relationships/image" Target="../media/image25.png"/><Relationship Id="rId14" Type="http://schemas.openxmlformats.org/officeDocument/2006/relationships/hyperlink" Target="http://pluspng.com/png-hd-magnifying-glass-7369.html" TargetMode="External"/><Relationship Id="rId22" Type="http://schemas.openxmlformats.org/officeDocument/2006/relationships/hyperlink" Target="https://svgsilh.com/image/3204641.html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Crystal_Project_harddrive.png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s://commons.wikimedia.org/wiki/File:Gnome-logviewer.svg" TargetMode="External"/><Relationship Id="rId3" Type="http://schemas.openxmlformats.org/officeDocument/2006/relationships/image" Target="../media/image15.png"/><Relationship Id="rId21" Type="http://schemas.openxmlformats.org/officeDocument/2006/relationships/image" Target="../media/image28.png"/><Relationship Id="rId7" Type="http://schemas.openxmlformats.org/officeDocument/2006/relationships/image" Target="../media/image30.png"/><Relationship Id="rId12" Type="http://schemas.openxmlformats.org/officeDocument/2006/relationships/hyperlink" Target="http://pluspng.com/png-hd-magnifying-glass-7369.html" TargetMode="External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s://pixabay.com/en/database-data-storage-information-309919/" TargetMode="External"/><Relationship Id="rId20" Type="http://schemas.openxmlformats.org/officeDocument/2006/relationships/hyperlink" Target="http://www.pngall.com/coronavirus-png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mmons.wikimedia.org/wiki/Category:Integrated_circuit_icons" TargetMode="External"/><Relationship Id="rId11" Type="http://schemas.openxmlformats.org/officeDocument/2006/relationships/image" Target="../media/image26.png"/><Relationship Id="rId5" Type="http://schemas.openxmlformats.org/officeDocument/2006/relationships/image" Target="../media/image29.png"/><Relationship Id="rId15" Type="http://schemas.openxmlformats.org/officeDocument/2006/relationships/image" Target="../media/image33.png"/><Relationship Id="rId10" Type="http://schemas.openxmlformats.org/officeDocument/2006/relationships/hyperlink" Target="https://pixabay.com/en/ram-memory-computer-chips-icon-98420/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s://commons.wikimedia.org/wiki/File:Crystal_Project_Hardware.png" TargetMode="External"/><Relationship Id="rId9" Type="http://schemas.openxmlformats.org/officeDocument/2006/relationships/image" Target="../media/image31.png"/><Relationship Id="rId14" Type="http://schemas.openxmlformats.org/officeDocument/2006/relationships/hyperlink" Target="http://biologycorner.com/worksheets/bioethicsgenes.html" TargetMode="External"/><Relationship Id="rId22" Type="http://schemas.openxmlformats.org/officeDocument/2006/relationships/hyperlink" Target="https://svgsilh.com/image/3204641.html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Windows_logo_-_2012.svg" TargetMode="External"/><Relationship Id="rId13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37.png"/><Relationship Id="rId12" Type="http://schemas.openxmlformats.org/officeDocument/2006/relationships/hyperlink" Target="https://commons.wikimedia.org/wiki/File:Tux_Enhanced.sv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law.stackexchange.com/questions/7610/are-there-any-laws-against-adding-a-second-lock-to-a-bicycle-that-isnt-yours" TargetMode="External"/><Relationship Id="rId11" Type="http://schemas.openxmlformats.org/officeDocument/2006/relationships/image" Target="../media/image39.png"/><Relationship Id="rId5" Type="http://schemas.openxmlformats.org/officeDocument/2006/relationships/image" Target="../media/image14.png"/><Relationship Id="rId10" Type="http://schemas.openxmlformats.org/officeDocument/2006/relationships/hyperlink" Target="http://logos.wikia.com/wiki/MacOS" TargetMode="External"/><Relationship Id="rId4" Type="http://schemas.openxmlformats.org/officeDocument/2006/relationships/hyperlink" Target="http://commons.wikimedia.org/wiki/File:File_alt_font_awesome.svg" TargetMode="External"/><Relationship Id="rId9" Type="http://schemas.openxmlformats.org/officeDocument/2006/relationships/image" Target="../media/image38.png"/><Relationship Id="rId14" Type="http://schemas.openxmlformats.org/officeDocument/2006/relationships/hyperlink" Target="https://commons.wikimedia.org/wiki/File:Crystal_Project_harddrive.png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people-cartoon-group-men-isolated-304209/" TargetMode="External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sujaltechnologies.com/sums/" TargetMode="External"/><Relationship Id="rId5" Type="http://schemas.openxmlformats.org/officeDocument/2006/relationships/image" Target="../media/image40.png"/><Relationship Id="rId4" Type="http://schemas.openxmlformats.org/officeDocument/2006/relationships/hyperlink" Target="https://en.wikipedia.org/wiki/File:Windows_logo_-_2012.svg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9874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delle Sans SemiBold" panose="02000503000000020004" pitchFamily="2" charset="0"/>
              </a:rPr>
              <a:t>Hardening – Vendor Hardening Guides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64B9BF84-B53B-1F46-88D9-CC2E549E9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4" y="1161288"/>
            <a:ext cx="11175123" cy="4687891"/>
          </a:xfrm>
        </p:spPr>
        <p:txBody>
          <a:bodyPr>
            <a:normAutofit/>
          </a:bodyPr>
          <a:lstStyle/>
          <a:p>
            <a:r>
              <a:rPr lang="en-US" sz="3200" dirty="0"/>
              <a:t>Microsoft Security Compliance Toolkit </a:t>
            </a:r>
          </a:p>
          <a:p>
            <a:r>
              <a:rPr lang="en-US" sz="3200" dirty="0"/>
              <a:t>RHEL Guide</a:t>
            </a:r>
          </a:p>
          <a:p>
            <a:r>
              <a:rPr lang="en-US" sz="3200" dirty="0"/>
              <a:t>VMWare </a:t>
            </a:r>
            <a:r>
              <a:rPr lang="en-US" sz="3200"/>
              <a:t>hardening guide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4517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delle Sans SemiBold" panose="02000503000000020004" pitchFamily="2" charset="0"/>
              </a:rPr>
              <a:t>Hardening – Basics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9968840B-F763-4C0F-B954-A1CCCF71A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3" y="1196303"/>
            <a:ext cx="11175123" cy="4687891"/>
          </a:xfrm>
        </p:spPr>
        <p:txBody>
          <a:bodyPr>
            <a:normAutofit/>
          </a:bodyPr>
          <a:lstStyle/>
          <a:p>
            <a:r>
              <a:rPr lang="en-US" sz="2800" dirty="0"/>
              <a:t>Credentials</a:t>
            </a:r>
          </a:p>
          <a:p>
            <a:pPr lvl="1"/>
            <a:r>
              <a:rPr lang="en-US" sz="3000" dirty="0"/>
              <a:t> Change defaults</a:t>
            </a:r>
          </a:p>
          <a:p>
            <a:r>
              <a:rPr lang="en-US" sz="3200" dirty="0"/>
              <a:t>Account Management</a:t>
            </a:r>
          </a:p>
          <a:p>
            <a:pPr lvl="1"/>
            <a:r>
              <a:rPr lang="en-US" sz="3000" dirty="0"/>
              <a:t> Administrative Accounts</a:t>
            </a:r>
          </a:p>
          <a:p>
            <a:r>
              <a:rPr lang="en-US" sz="3200" dirty="0"/>
              <a:t>Default Configurations</a:t>
            </a:r>
          </a:p>
          <a:p>
            <a:pPr lvl="1"/>
            <a:r>
              <a:rPr lang="en-US" sz="3000" dirty="0"/>
              <a:t> OS</a:t>
            </a:r>
          </a:p>
          <a:p>
            <a:pPr lvl="1"/>
            <a:r>
              <a:rPr lang="en-US" sz="3000" dirty="0"/>
              <a:t> Applications</a:t>
            </a:r>
          </a:p>
          <a:p>
            <a:r>
              <a:rPr lang="en-US" sz="3200" dirty="0"/>
              <a:t>Patch Management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740AD0-9E3E-4D53-9F8E-AA3FEAD21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526445" y="1334530"/>
            <a:ext cx="3565803" cy="1872047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BE2CC216-C9C9-4A50-8710-21CCDF1591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245332" y="3651424"/>
            <a:ext cx="2562225" cy="1781175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BE45F79A-6BEE-4CFD-A121-B98C8C6B63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080298" y="352175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5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delle Sans SemiBold" panose="02000503000000020004" pitchFamily="2" charset="0"/>
              </a:rPr>
              <a:t>Hardening – Firmware Protection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9968840B-F763-4C0F-B954-A1CCCF71A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3" y="1196303"/>
            <a:ext cx="11175123" cy="4687891"/>
          </a:xfrm>
        </p:spPr>
        <p:txBody>
          <a:bodyPr>
            <a:normAutofit/>
          </a:bodyPr>
          <a:lstStyle/>
          <a:p>
            <a:r>
              <a:rPr lang="en-US" sz="2800" dirty="0"/>
              <a:t>UEFI vs. MBR</a:t>
            </a:r>
          </a:p>
          <a:p>
            <a:r>
              <a:rPr lang="en-US" sz="2800" dirty="0"/>
              <a:t>Updates (patch management)</a:t>
            </a:r>
          </a:p>
          <a:p>
            <a:r>
              <a:rPr lang="en-US" sz="2800" dirty="0"/>
              <a:t>Trusted Platform Modules</a:t>
            </a:r>
          </a:p>
          <a:p>
            <a:r>
              <a:rPr lang="en-US" sz="2800" dirty="0"/>
              <a:t>Secure Boot</a:t>
            </a:r>
          </a:p>
          <a:p>
            <a:r>
              <a:rPr lang="en-US" sz="2800" dirty="0"/>
              <a:t>Protection out-of-band management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E3B13D8-B609-481A-810F-7B287C2F3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595109" y="1020100"/>
            <a:ext cx="2338753" cy="2338753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A40101E-72A0-4861-93D1-2CE302150A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734717" y="3578969"/>
            <a:ext cx="1775060" cy="1775060"/>
          </a:xfrm>
          <a:prstGeom prst="rect">
            <a:avLst/>
          </a:prstGeom>
        </p:spPr>
      </p:pic>
      <p:pic>
        <p:nvPicPr>
          <p:cNvPr id="8" name="Picture 7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43CA47E4-8002-484A-AF8B-3CBCFC8044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316747" y="1487850"/>
            <a:ext cx="2338753" cy="1403252"/>
          </a:xfrm>
          <a:prstGeom prst="rect">
            <a:avLst/>
          </a:prstGeom>
        </p:spPr>
      </p:pic>
      <p:pic>
        <p:nvPicPr>
          <p:cNvPr id="10" name="Picture 9" descr="A picture containing metalware, lock, indoor&#10;&#10;Description automatically generated">
            <a:extLst>
              <a:ext uri="{FF2B5EF4-FFF2-40B4-BE49-F238E27FC236}">
                <a16:creationId xmlns:a16="http://schemas.microsoft.com/office/drawing/2014/main" id="{59D4D6F6-C9A9-4688-B81F-1D969D0BA0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938262" y="2189476"/>
            <a:ext cx="1089556" cy="1089556"/>
          </a:xfrm>
          <a:prstGeom prst="rect">
            <a:avLst/>
          </a:prstGeom>
        </p:spPr>
      </p:pic>
      <p:pic>
        <p:nvPicPr>
          <p:cNvPr id="13" name="Picture 12" descr="A picture containing metalware, lock, indoor&#10;&#10;Description automatically generated">
            <a:extLst>
              <a:ext uri="{FF2B5EF4-FFF2-40B4-BE49-F238E27FC236}">
                <a16:creationId xmlns:a16="http://schemas.microsoft.com/office/drawing/2014/main" id="{9C2D113B-0B10-4095-B96C-205BFF8694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774595" y="4264473"/>
            <a:ext cx="1089556" cy="1089556"/>
          </a:xfrm>
          <a:prstGeom prst="rect">
            <a:avLst/>
          </a:prstGeom>
        </p:spPr>
      </p:pic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63D5592-F1BB-4545-9AD4-2B72C8A9AC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273402" y="3737026"/>
            <a:ext cx="1818405" cy="1818405"/>
          </a:xfrm>
          <a:prstGeom prst="rect">
            <a:avLst/>
          </a:prstGeom>
        </p:spPr>
      </p:pic>
      <p:pic>
        <p:nvPicPr>
          <p:cNvPr id="16" name="Picture 15" descr="A picture containing metalware, lock, indoor&#10;&#10;Description automatically generated">
            <a:extLst>
              <a:ext uri="{FF2B5EF4-FFF2-40B4-BE49-F238E27FC236}">
                <a16:creationId xmlns:a16="http://schemas.microsoft.com/office/drawing/2014/main" id="{C1319AB1-E05A-4916-B698-F5C4050A1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0380771" y="4418727"/>
            <a:ext cx="1089556" cy="108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31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delle Sans SemiBold" panose="02000503000000020004" pitchFamily="2" charset="0"/>
              </a:rPr>
              <a:t>Hardening – Ports and Services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9968840B-F763-4C0F-B954-A1CCCF71A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3" y="1196303"/>
            <a:ext cx="11175123" cy="4687891"/>
          </a:xfrm>
        </p:spPr>
        <p:txBody>
          <a:bodyPr>
            <a:normAutofit/>
          </a:bodyPr>
          <a:lstStyle/>
          <a:p>
            <a:r>
              <a:rPr lang="en-US" sz="3200" dirty="0"/>
              <a:t>Ports	</a:t>
            </a:r>
          </a:p>
          <a:p>
            <a:pPr lvl="1"/>
            <a:r>
              <a:rPr lang="en-US" sz="3000" dirty="0"/>
              <a:t> Logical end-point connection</a:t>
            </a:r>
          </a:p>
          <a:p>
            <a:pPr lvl="1"/>
            <a:r>
              <a:rPr lang="en-US" sz="3000" dirty="0"/>
              <a:t> Identifies a service</a:t>
            </a:r>
          </a:p>
          <a:p>
            <a:pPr lvl="1"/>
            <a:r>
              <a:rPr lang="en-US" sz="3000" dirty="0"/>
              <a:t> Can be used by attackers</a:t>
            </a:r>
          </a:p>
          <a:p>
            <a:r>
              <a:rPr lang="en-US" sz="3200" dirty="0"/>
              <a:t>Services</a:t>
            </a:r>
          </a:p>
          <a:p>
            <a:pPr lvl="1"/>
            <a:r>
              <a:rPr lang="en-US" sz="3000" dirty="0"/>
              <a:t> Provides networking resources</a:t>
            </a:r>
          </a:p>
          <a:p>
            <a:pPr lvl="1"/>
            <a:r>
              <a:rPr lang="en-US" sz="3000" dirty="0"/>
              <a:t> Increased attack surface</a:t>
            </a:r>
          </a:p>
          <a:p>
            <a:pPr lvl="1"/>
            <a:r>
              <a:rPr lang="en-US" sz="3000" dirty="0"/>
              <a:t> Can be exploited by attackers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BEA84E-DEEA-4926-BCD7-5991C525B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386422" y="1643743"/>
            <a:ext cx="1147977" cy="1147977"/>
          </a:xfrm>
          <a:prstGeom prst="rect">
            <a:avLst/>
          </a:prstGeom>
        </p:spPr>
      </p:pic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DBB5D8A1-049F-4EA8-8099-FF9EC9C2D0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271137" y="1643743"/>
            <a:ext cx="1147977" cy="114797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0241A4-64F9-4DCB-A790-B461641D2219}"/>
              </a:ext>
            </a:extLst>
          </p:cNvPr>
          <p:cNvCxnSpPr/>
          <p:nvPr/>
        </p:nvCxnSpPr>
        <p:spPr>
          <a:xfrm>
            <a:off x="8752114" y="2099397"/>
            <a:ext cx="128451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56083F1-B526-47D2-97A6-DC71030D8CF9}"/>
              </a:ext>
            </a:extLst>
          </p:cNvPr>
          <p:cNvCxnSpPr>
            <a:cxnSpLocks/>
          </p:cNvCxnSpPr>
          <p:nvPr/>
        </p:nvCxnSpPr>
        <p:spPr>
          <a:xfrm flipH="1">
            <a:off x="8752114" y="2380888"/>
            <a:ext cx="128451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A picture containing ball&#10;&#10;Description automatically generated">
            <a:extLst>
              <a:ext uri="{FF2B5EF4-FFF2-40B4-BE49-F238E27FC236}">
                <a16:creationId xmlns:a16="http://schemas.microsoft.com/office/drawing/2014/main" id="{75DE0A95-1CCF-4F12-A7EE-3A36B42000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202693" y="2968748"/>
            <a:ext cx="1143000" cy="11430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2B4BA8A5-CBE8-4940-8801-CF740DC289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504906" y="2791720"/>
            <a:ext cx="1418312" cy="1418312"/>
          </a:xfrm>
          <a:prstGeom prst="rect">
            <a:avLst/>
          </a:prstGeom>
        </p:spPr>
      </p:pic>
      <p:pic>
        <p:nvPicPr>
          <p:cNvPr id="20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11C063E7-A40A-4089-B85D-A48BCF9334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0173531" y="2968748"/>
            <a:ext cx="1058881" cy="11601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4E9E2F4-D8DD-4461-A749-70C3F8EC87B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8640073" y="4657472"/>
            <a:ext cx="1147977" cy="114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0" dur="200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delle Sans SemiBold" panose="02000503000000020004" pitchFamily="2" charset="0"/>
              </a:rPr>
              <a:t>Hardening - Firewalls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64B9BF84-B53B-1F46-88D9-CC2E549E9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4" y="1161288"/>
            <a:ext cx="11175123" cy="4687891"/>
          </a:xfrm>
        </p:spPr>
        <p:txBody>
          <a:bodyPr>
            <a:normAutofit/>
          </a:bodyPr>
          <a:lstStyle/>
          <a:p>
            <a:r>
              <a:rPr lang="en-US" sz="3600" dirty="0"/>
              <a:t>Implicit deny</a:t>
            </a:r>
          </a:p>
          <a:p>
            <a:r>
              <a:rPr lang="en-US" sz="3600" dirty="0"/>
              <a:t>Services</a:t>
            </a:r>
          </a:p>
          <a:p>
            <a:r>
              <a:rPr lang="en-US" sz="3600" dirty="0"/>
              <a:t>HIDS/HIPS</a:t>
            </a:r>
          </a:p>
          <a:p>
            <a:r>
              <a:rPr lang="en-US" sz="3600" dirty="0"/>
              <a:t>Stateful monitoring</a:t>
            </a:r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06A0715-A4ED-4AC8-B406-2E6138F6E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10228" y="825548"/>
            <a:ext cx="3535980" cy="1767990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0F360F0-6E26-4E90-A6A0-0CE8C46DC5F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0334" t="10732" r="10406" b="15289"/>
          <a:stretch/>
        </p:blipFill>
        <p:spPr>
          <a:xfrm>
            <a:off x="7294100" y="2418869"/>
            <a:ext cx="1815305" cy="135328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741041-3C78-422A-9279-65A8EFDE3FD6}"/>
              </a:ext>
            </a:extLst>
          </p:cNvPr>
          <p:cNvCxnSpPr>
            <a:cxnSpLocks/>
          </p:cNvCxnSpPr>
          <p:nvPr/>
        </p:nvCxnSpPr>
        <p:spPr>
          <a:xfrm>
            <a:off x="6061405" y="3195022"/>
            <a:ext cx="10820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9AB22B65-BCD5-4F38-86DA-FEB9F6234C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829045" y="2665718"/>
            <a:ext cx="1008821" cy="1008821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7B52FB99-21A3-40E7-A43A-1D24B441C8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0256741" y="2481285"/>
            <a:ext cx="1552920" cy="135328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A6F4209-E34E-4AEC-989B-F8ADCFCF48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243170" y="4401938"/>
            <a:ext cx="1235073" cy="123507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DF579F3-4845-419E-A2EE-CA886F8DA1B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6425849" y="4304320"/>
            <a:ext cx="1938637" cy="123507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C5539E2-B0D1-43B5-8070-526AAA62DB1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8751561" y="4399862"/>
            <a:ext cx="1147977" cy="1147977"/>
          </a:xfrm>
          <a:prstGeom prst="rect">
            <a:avLst/>
          </a:prstGeom>
        </p:spPr>
      </p:pic>
      <p:pic>
        <p:nvPicPr>
          <p:cNvPr id="25" name="Picture 24" descr="A picture containing indoor&#10;&#10;Description automatically generated">
            <a:extLst>
              <a:ext uri="{FF2B5EF4-FFF2-40B4-BE49-F238E27FC236}">
                <a16:creationId xmlns:a16="http://schemas.microsoft.com/office/drawing/2014/main" id="{54897F81-40F7-4D7B-AF64-E5C9AA0E568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10947897" y="4402971"/>
            <a:ext cx="1147977" cy="1147977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02000F-86D3-44FD-8614-47D480145C61}"/>
              </a:ext>
            </a:extLst>
          </p:cNvPr>
          <p:cNvCxnSpPr>
            <a:cxnSpLocks/>
          </p:cNvCxnSpPr>
          <p:nvPr/>
        </p:nvCxnSpPr>
        <p:spPr>
          <a:xfrm>
            <a:off x="10019656" y="4695469"/>
            <a:ext cx="78181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E89951F-ADD4-4CEF-BEF1-965EC3ACAA87}"/>
              </a:ext>
            </a:extLst>
          </p:cNvPr>
          <p:cNvCxnSpPr>
            <a:cxnSpLocks/>
          </p:cNvCxnSpPr>
          <p:nvPr/>
        </p:nvCxnSpPr>
        <p:spPr>
          <a:xfrm flipH="1">
            <a:off x="10019656" y="4976960"/>
            <a:ext cx="78181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6BB21FE-31E6-4D19-B2EF-9A564F81A230}"/>
              </a:ext>
            </a:extLst>
          </p:cNvPr>
          <p:cNvCxnSpPr>
            <a:cxnSpLocks/>
          </p:cNvCxnSpPr>
          <p:nvPr/>
        </p:nvCxnSpPr>
        <p:spPr>
          <a:xfrm flipH="1">
            <a:off x="10019656" y="5247694"/>
            <a:ext cx="781817" cy="0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 descr="Shape, logo, arrow&#10;&#10;Description automatically generated">
            <a:extLst>
              <a:ext uri="{FF2B5EF4-FFF2-40B4-BE49-F238E27FC236}">
                <a16:creationId xmlns:a16="http://schemas.microsoft.com/office/drawing/2014/main" id="{5250BA1D-A017-401B-8302-89A89A8D71D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9002671" y="2197426"/>
            <a:ext cx="981211" cy="981211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A1A7011-07C8-4572-8A09-4936C0515483}"/>
              </a:ext>
            </a:extLst>
          </p:cNvPr>
          <p:cNvCxnSpPr>
            <a:cxnSpLocks/>
          </p:cNvCxnSpPr>
          <p:nvPr/>
        </p:nvCxnSpPr>
        <p:spPr>
          <a:xfrm flipH="1">
            <a:off x="9109405" y="3170128"/>
            <a:ext cx="10716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Picture 35" descr="Shape&#10;&#10;Description automatically generated with low confidence">
            <a:extLst>
              <a:ext uri="{FF2B5EF4-FFF2-40B4-BE49-F238E27FC236}">
                <a16:creationId xmlns:a16="http://schemas.microsoft.com/office/drawing/2014/main" id="{7FC980A1-0FEF-4EC0-B537-6AF3FCAB759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5939777" y="4165837"/>
            <a:ext cx="1889268" cy="167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3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0A2FA9A-6DBD-47D8-88C3-520AF33F2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732430" y="1073557"/>
            <a:ext cx="1081705" cy="1081705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61B39C5D-B491-4CB0-BB8D-C0FB8EB6FF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225066" y="1905459"/>
            <a:ext cx="1099745" cy="1099745"/>
          </a:xfrm>
          <a:prstGeom prst="rect">
            <a:avLst/>
          </a:prstGeom>
        </p:spPr>
      </p:pic>
      <p:pic>
        <p:nvPicPr>
          <p:cNvPr id="7" name="Picture 6" descr="A picture containing electronics, indoor, computer&#10;&#10;Description automatically generated">
            <a:extLst>
              <a:ext uri="{FF2B5EF4-FFF2-40B4-BE49-F238E27FC236}">
                <a16:creationId xmlns:a16="http://schemas.microsoft.com/office/drawing/2014/main" id="{3292A294-59DC-4000-92F7-1BE26F0CA9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174165" y="2074440"/>
            <a:ext cx="930764" cy="930764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E9D80CE7-3E4B-4548-B353-7D0C6AD1F3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943444" y="1117518"/>
            <a:ext cx="1197033" cy="74417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delle Sans SemiBold" panose="02000503000000020004" pitchFamily="2" charset="0"/>
              </a:rPr>
              <a:t>Hardening – Anti-virus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64B9BF84-B53B-1F46-88D9-CC2E549E9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4" y="1161288"/>
            <a:ext cx="11175123" cy="4687891"/>
          </a:xfrm>
        </p:spPr>
        <p:txBody>
          <a:bodyPr>
            <a:normAutofit/>
          </a:bodyPr>
          <a:lstStyle/>
          <a:p>
            <a:r>
              <a:rPr lang="en-US" sz="3600" dirty="0"/>
              <a:t>Real time protection</a:t>
            </a:r>
          </a:p>
          <a:p>
            <a:r>
              <a:rPr lang="en-US" sz="3600" dirty="0"/>
              <a:t>Automated scanning</a:t>
            </a:r>
          </a:p>
          <a:p>
            <a:r>
              <a:rPr lang="en-US" sz="3600" dirty="0"/>
              <a:t>Platform and signature updates</a:t>
            </a:r>
          </a:p>
          <a:p>
            <a:r>
              <a:rPr lang="en-US" sz="3600" dirty="0"/>
              <a:t>Logging</a:t>
            </a:r>
          </a:p>
          <a:p>
            <a:r>
              <a:rPr lang="en-US" sz="3600" dirty="0"/>
              <a:t>Configure default 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6CEBC9-7BE1-4B87-84AD-D17A7DCF8A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199771" y="1147807"/>
            <a:ext cx="2612008" cy="1664066"/>
          </a:xfrm>
          <a:prstGeom prst="rect">
            <a:avLst/>
          </a:prstGeom>
        </p:spPr>
      </p:pic>
      <p:pic>
        <p:nvPicPr>
          <p:cNvPr id="9" name="Picture 8" descr="A picture containing blue, dark&#10;&#10;Description automatically generated">
            <a:extLst>
              <a:ext uri="{FF2B5EF4-FFF2-40B4-BE49-F238E27FC236}">
                <a16:creationId xmlns:a16="http://schemas.microsoft.com/office/drawing/2014/main" id="{E2FF81EB-3D88-445D-9BBB-EC81E38ECDF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6644926" y="1073557"/>
            <a:ext cx="1694695" cy="1694695"/>
          </a:xfrm>
          <a:prstGeom prst="rect">
            <a:avLst/>
          </a:prstGeom>
        </p:spPr>
      </p:pic>
      <p:pic>
        <p:nvPicPr>
          <p:cNvPr id="12" name="Picture 11" descr="A white bowl with a black rim&#10;&#10;Description automatically generated with low confidence">
            <a:extLst>
              <a:ext uri="{FF2B5EF4-FFF2-40B4-BE49-F238E27FC236}">
                <a16:creationId xmlns:a16="http://schemas.microsoft.com/office/drawing/2014/main" id="{0002636C-53F2-4A4A-A831-D8A7B650B53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7262850" y="3043222"/>
            <a:ext cx="1347724" cy="1570164"/>
          </a:xfrm>
          <a:prstGeom prst="rect">
            <a:avLst/>
          </a:prstGeom>
        </p:spPr>
      </p:pic>
      <p:pic>
        <p:nvPicPr>
          <p:cNvPr id="14" name="Picture 13" descr="A picture containing electronics, white&#10;&#10;Description automatically generated">
            <a:extLst>
              <a:ext uri="{FF2B5EF4-FFF2-40B4-BE49-F238E27FC236}">
                <a16:creationId xmlns:a16="http://schemas.microsoft.com/office/drawing/2014/main" id="{2A7C71CB-FC53-4F8B-A1A6-CEBAFAD2AE4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9283607" y="3069570"/>
            <a:ext cx="1704318" cy="17043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EAC1E1-A515-42FF-B8FB-2AB1BAC2E36E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rcRect l="26221" t="11056" r="21438" b="4664"/>
          <a:stretch/>
        </p:blipFill>
        <p:spPr>
          <a:xfrm>
            <a:off x="8610574" y="4901679"/>
            <a:ext cx="1294769" cy="1353632"/>
          </a:xfrm>
          <a:prstGeom prst="rect">
            <a:avLst/>
          </a:prstGeom>
        </p:spPr>
      </p:pic>
      <p:pic>
        <p:nvPicPr>
          <p:cNvPr id="20" name="Picture 19" descr="Shape&#10;&#10;Description automatically generated with low confidence">
            <a:extLst>
              <a:ext uri="{FF2B5EF4-FFF2-40B4-BE49-F238E27FC236}">
                <a16:creationId xmlns:a16="http://schemas.microsoft.com/office/drawing/2014/main" id="{C36D6B16-8DAC-4B4A-A49E-5815215EA95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8413766" y="4864450"/>
            <a:ext cx="1572010" cy="139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1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delle Sans SemiBold" panose="02000503000000020004" pitchFamily="2" charset="0"/>
              </a:rPr>
              <a:t>Hardening – File and Disk Encryption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64B9BF84-B53B-1F46-88D9-CC2E549E9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4" y="1161288"/>
            <a:ext cx="11175123" cy="4687891"/>
          </a:xfrm>
        </p:spPr>
        <p:txBody>
          <a:bodyPr>
            <a:normAutofit/>
          </a:bodyPr>
          <a:lstStyle/>
          <a:p>
            <a:r>
              <a:rPr lang="en-US" sz="3400" dirty="0"/>
              <a:t>File encryption</a:t>
            </a:r>
          </a:p>
          <a:p>
            <a:pPr lvl="1"/>
            <a:r>
              <a:rPr lang="en-US" sz="3200" dirty="0"/>
              <a:t> EFS </a:t>
            </a:r>
          </a:p>
          <a:p>
            <a:pPr lvl="1"/>
            <a:r>
              <a:rPr lang="en-US" sz="3200" dirty="0"/>
              <a:t> APFS </a:t>
            </a:r>
          </a:p>
          <a:p>
            <a:pPr lvl="1"/>
            <a:r>
              <a:rPr lang="en-US" sz="3200" dirty="0"/>
              <a:t> GPG </a:t>
            </a:r>
          </a:p>
          <a:p>
            <a:r>
              <a:rPr lang="en-US" sz="3600" dirty="0"/>
              <a:t>Disk encryption</a:t>
            </a:r>
          </a:p>
          <a:p>
            <a:pPr lvl="1"/>
            <a:r>
              <a:rPr lang="en-US" sz="3200" dirty="0"/>
              <a:t> BitLocker </a:t>
            </a:r>
          </a:p>
          <a:p>
            <a:pPr lvl="1"/>
            <a:r>
              <a:rPr lang="en-US" sz="3200" dirty="0"/>
              <a:t> File Vault </a:t>
            </a:r>
          </a:p>
          <a:p>
            <a:pPr lvl="1"/>
            <a:r>
              <a:rPr lang="en-US" sz="3200" dirty="0"/>
              <a:t> LUKS </a:t>
            </a:r>
          </a:p>
        </p:txBody>
      </p:sp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E7BEBCBD-FA10-4F32-8D76-E0C52A7BA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44148" y="1161288"/>
            <a:ext cx="1974028" cy="1974028"/>
          </a:xfrm>
          <a:prstGeom prst="rect">
            <a:avLst/>
          </a:prstGeom>
        </p:spPr>
      </p:pic>
      <p:pic>
        <p:nvPicPr>
          <p:cNvPr id="7" name="Picture 6" descr="A picture containing metalware, lock, indoor&#10;&#10;Description automatically generated">
            <a:extLst>
              <a:ext uri="{FF2B5EF4-FFF2-40B4-BE49-F238E27FC236}">
                <a16:creationId xmlns:a16="http://schemas.microsoft.com/office/drawing/2014/main" id="{0E84F298-CA8E-4F89-902A-B094BA0957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731162" y="2064021"/>
            <a:ext cx="1240178" cy="1240178"/>
          </a:xfrm>
          <a:prstGeom prst="rect">
            <a:avLst/>
          </a:prstGeom>
        </p:spPr>
      </p:pic>
      <p:pic>
        <p:nvPicPr>
          <p:cNvPr id="10" name="Picture 9" descr="A picture containing text, display&#10;&#10;Description automatically generated">
            <a:extLst>
              <a:ext uri="{FF2B5EF4-FFF2-40B4-BE49-F238E27FC236}">
                <a16:creationId xmlns:a16="http://schemas.microsoft.com/office/drawing/2014/main" id="{A323738A-4786-4C6B-8E66-2DF9646141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249228" y="1161288"/>
            <a:ext cx="861597" cy="861597"/>
          </a:xfrm>
          <a:prstGeom prst="rect">
            <a:avLst/>
          </a:prstGeom>
        </p:spPr>
      </p:pic>
      <p:pic>
        <p:nvPicPr>
          <p:cNvPr id="13" name="Picture 12" descr="A picture containing text, orange, mountain&#10;&#10;Description automatically generated">
            <a:extLst>
              <a:ext uri="{FF2B5EF4-FFF2-40B4-BE49-F238E27FC236}">
                <a16:creationId xmlns:a16="http://schemas.microsoft.com/office/drawing/2014/main" id="{46146071-50D8-4599-A202-E4D8880137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0156703" y="1895137"/>
            <a:ext cx="1240179" cy="1240179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0F116C95-A8E4-47BB-8834-85323FFC80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268995" y="2168025"/>
            <a:ext cx="924833" cy="1078621"/>
          </a:xfrm>
          <a:prstGeom prst="rect">
            <a:avLst/>
          </a:prstGeom>
        </p:spPr>
      </p:pic>
      <p:pic>
        <p:nvPicPr>
          <p:cNvPr id="18" name="Picture 17" descr="A picture containing electronics, indoor, computer&#10;&#10;Description automatically generated">
            <a:extLst>
              <a:ext uri="{FF2B5EF4-FFF2-40B4-BE49-F238E27FC236}">
                <a16:creationId xmlns:a16="http://schemas.microsoft.com/office/drawing/2014/main" id="{31DF70E7-E07D-44E6-8799-4EDE6BD9A79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6590785" y="4097616"/>
            <a:ext cx="1760466" cy="1760466"/>
          </a:xfrm>
          <a:prstGeom prst="rect">
            <a:avLst/>
          </a:prstGeom>
        </p:spPr>
      </p:pic>
      <p:pic>
        <p:nvPicPr>
          <p:cNvPr id="19" name="Picture 18" descr="A picture containing text, display&#10;&#10;Description automatically generated">
            <a:extLst>
              <a:ext uri="{FF2B5EF4-FFF2-40B4-BE49-F238E27FC236}">
                <a16:creationId xmlns:a16="http://schemas.microsoft.com/office/drawing/2014/main" id="{D3BA6955-22B0-4885-8671-5DB0FE39F6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286353" y="3847670"/>
            <a:ext cx="861597" cy="861597"/>
          </a:xfrm>
          <a:prstGeom prst="rect">
            <a:avLst/>
          </a:prstGeom>
        </p:spPr>
      </p:pic>
      <p:pic>
        <p:nvPicPr>
          <p:cNvPr id="20" name="Picture 19" descr="A picture containing text, orange, mountain&#10;&#10;Description automatically generated">
            <a:extLst>
              <a:ext uri="{FF2B5EF4-FFF2-40B4-BE49-F238E27FC236}">
                <a16:creationId xmlns:a16="http://schemas.microsoft.com/office/drawing/2014/main" id="{044042ED-6D5B-460A-9C1F-6F2E31BBB1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0193828" y="4581519"/>
            <a:ext cx="1240179" cy="1240179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D0A17CAB-E9E4-4518-B926-8A7690B3C23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185992" y="4942836"/>
            <a:ext cx="924833" cy="1078621"/>
          </a:xfrm>
          <a:prstGeom prst="rect">
            <a:avLst/>
          </a:prstGeom>
        </p:spPr>
      </p:pic>
      <p:pic>
        <p:nvPicPr>
          <p:cNvPr id="23" name="Picture 22" descr="A picture containing metalware, lock, indoor&#10;&#10;Description automatically generated">
            <a:extLst>
              <a:ext uri="{FF2B5EF4-FFF2-40B4-BE49-F238E27FC236}">
                <a16:creationId xmlns:a16="http://schemas.microsoft.com/office/drawing/2014/main" id="{82EAF7DD-E6B8-4256-9ACD-B0F404A13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730433" y="4558349"/>
            <a:ext cx="1240178" cy="124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42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delle Sans SemiBold" panose="02000503000000020004" pitchFamily="2" charset="0"/>
              </a:rPr>
              <a:t>Hardening – Registry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64B9BF84-B53B-1F46-88D9-CC2E549E9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4" y="1161288"/>
            <a:ext cx="11175123" cy="4687891"/>
          </a:xfrm>
        </p:spPr>
        <p:txBody>
          <a:bodyPr>
            <a:normAutofit/>
          </a:bodyPr>
          <a:lstStyle/>
          <a:p>
            <a:r>
              <a:rPr lang="en-US" sz="3200" dirty="0"/>
              <a:t>Windows only</a:t>
            </a:r>
          </a:p>
          <a:p>
            <a:r>
              <a:rPr lang="en-US" sz="3200" dirty="0"/>
              <a:t>Hierarchical settings/configuration database</a:t>
            </a:r>
          </a:p>
          <a:p>
            <a:r>
              <a:rPr lang="en-US" sz="3200" dirty="0"/>
              <a:t>Lease privilege</a:t>
            </a:r>
          </a:p>
          <a:p>
            <a:pPr lvl="1"/>
            <a:r>
              <a:rPr lang="en-US" sz="3000" dirty="0"/>
              <a:t> Admins – modify</a:t>
            </a:r>
          </a:p>
          <a:p>
            <a:pPr lvl="1"/>
            <a:r>
              <a:rPr lang="en-US" sz="3000" dirty="0"/>
              <a:t> Standard users – read access </a:t>
            </a:r>
          </a:p>
        </p:txBody>
      </p:sp>
      <p:pic>
        <p:nvPicPr>
          <p:cNvPr id="4" name="Picture 3" descr="A picture containing text, display&#10;&#10;Description automatically generated">
            <a:extLst>
              <a:ext uri="{FF2B5EF4-FFF2-40B4-BE49-F238E27FC236}">
                <a16:creationId xmlns:a16="http://schemas.microsoft.com/office/drawing/2014/main" id="{2D3175B0-2F7A-4B17-86DC-5C30D16AC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563470" y="1298107"/>
            <a:ext cx="1477365" cy="1477365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4BDF5B71-2429-49D8-97CE-A0248F2ABE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838077" y="2875295"/>
            <a:ext cx="2083980" cy="2083980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61813D1C-90BF-4D55-B35D-F425F723F5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246985" y="3280426"/>
            <a:ext cx="2180553" cy="171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20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9FFE-3A83-F744-8BCB-19EC1A2E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delle Sans SemiBold" panose="02000503000000020004" pitchFamily="2" charset="0"/>
              </a:rPr>
              <a:t>Hardening – Registry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64B9BF84-B53B-1F46-88D9-CC2E549E9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4" y="1161288"/>
            <a:ext cx="11175123" cy="4687891"/>
          </a:xfrm>
        </p:spPr>
        <p:txBody>
          <a:bodyPr>
            <a:normAutofit/>
          </a:bodyPr>
          <a:lstStyle/>
          <a:p>
            <a:r>
              <a:rPr lang="en-US" sz="3000" dirty="0"/>
              <a:t>Made up of hives</a:t>
            </a:r>
            <a:endParaRPr lang="en-US" sz="2800" dirty="0"/>
          </a:p>
          <a:p>
            <a:pPr lvl="1"/>
            <a:r>
              <a:rPr lang="en-US" sz="2800" dirty="0"/>
              <a:t> HKEY_CLASSES_ROOT</a:t>
            </a:r>
          </a:p>
          <a:p>
            <a:pPr lvl="1"/>
            <a:r>
              <a:rPr lang="en-US" sz="2800" dirty="0"/>
              <a:t> HKEY_CURRENT_USER</a:t>
            </a:r>
          </a:p>
          <a:p>
            <a:pPr lvl="1"/>
            <a:r>
              <a:rPr lang="en-US" sz="2800" dirty="0"/>
              <a:t> HKEY_LOCAL_MACHINE</a:t>
            </a:r>
          </a:p>
          <a:p>
            <a:pPr lvl="1"/>
            <a:r>
              <a:rPr lang="en-US" sz="2800" dirty="0"/>
              <a:t> HKEY_USERS</a:t>
            </a:r>
          </a:p>
          <a:p>
            <a:pPr lvl="1"/>
            <a:r>
              <a:rPr lang="en-US" sz="2800" dirty="0"/>
              <a:t> HKEY_CURRENT_CONFIG</a:t>
            </a:r>
          </a:p>
          <a:p>
            <a:r>
              <a:rPr lang="en-US" sz="3000" dirty="0"/>
              <a:t>Stored in six or more files</a:t>
            </a:r>
          </a:p>
          <a:p>
            <a:pPr lvl="1"/>
            <a:r>
              <a:rPr lang="en-US" sz="2800" dirty="0"/>
              <a:t> SAM, DEFAULT, SOFTWARE, SECURITY, SYSTEM, DRIVERS</a:t>
            </a:r>
          </a:p>
          <a:p>
            <a:pPr lvl="1"/>
            <a:r>
              <a:rPr lang="en-US" sz="2800" dirty="0"/>
              <a:t> C:\Windows\System32\Config\</a:t>
            </a:r>
          </a:p>
        </p:txBody>
      </p:sp>
    </p:spTree>
    <p:extLst>
      <p:ext uri="{BB962C8B-B14F-4D97-AF65-F5344CB8AC3E}">
        <p14:creationId xmlns:p14="http://schemas.microsoft.com/office/powerpoint/2010/main" val="350810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019 Presentation Dark Theme">
  <a:themeElements>
    <a:clrScheme name="6cc241">
      <a:dk1>
        <a:srgbClr val="151945"/>
      </a:dk1>
      <a:lt1>
        <a:srgbClr val="FFFFFF"/>
      </a:lt1>
      <a:dk2>
        <a:srgbClr val="151746"/>
      </a:dk2>
      <a:lt2>
        <a:srgbClr val="FFFFFF"/>
      </a:lt2>
      <a:accent1>
        <a:srgbClr val="F9F9FA"/>
      </a:accent1>
      <a:accent2>
        <a:srgbClr val="FF671F"/>
      </a:accent2>
      <a:accent3>
        <a:srgbClr val="00A3E0"/>
      </a:accent3>
      <a:accent4>
        <a:srgbClr val="10069F"/>
      </a:accent4>
      <a:accent5>
        <a:srgbClr val="6CC249"/>
      </a:accent5>
      <a:accent6>
        <a:srgbClr val="9C9BA7"/>
      </a:accent6>
      <a:hlink>
        <a:srgbClr val="FF671F"/>
      </a:hlink>
      <a:folHlink>
        <a:srgbClr val="FF671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809E193B-2D6B-774E-A1CE-D0A3E70D8F14}" vid="{9DFDF12A-1514-7D4F-A38F-DF2B41BE24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98D8214AE9EE4FBD92FF9BC1EA80A9" ma:contentTypeVersion="60" ma:contentTypeDescription="Create a new document." ma:contentTypeScope="" ma:versionID="01e0772c44198408e6e5a53ff4c7c879">
  <xsd:schema xmlns:xsd="http://www.w3.org/2001/XMLSchema" xmlns:xs="http://www.w3.org/2001/XMLSchema" xmlns:p="http://schemas.microsoft.com/office/2006/metadata/properties" xmlns:ns2="25f43890-8f97-4037-b6ca-5734ee50196d" xmlns:ns3="7de64167-ec1d-41c3-9c60-bdac5dd5df14" targetNamespace="http://schemas.microsoft.com/office/2006/metadata/properties" ma:root="true" ma:fieldsID="3425b5a5654edf0987e89c70af5dab58" ns2:_="" ns3:_="">
    <xsd:import namespace="25f43890-8f97-4037-b6ca-5734ee50196d"/>
    <xsd:import namespace="7de64167-ec1d-41c3-9c60-bdac5dd5df1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_Flow_SignoffStatu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f43890-8f97-4037-b6ca-5734ee50196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e64167-ec1d-41c3-9c60-bdac5dd5df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_Flow_SignoffStatus" ma:index="16" nillable="true" ma:displayName="Sign-off status" ma:internalName="Sign_x002d_off_x0020_status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7de64167-ec1d-41c3-9c60-bdac5dd5df14" xsi:nil="true"/>
  </documentManagement>
</p:properties>
</file>

<file path=customXml/itemProps1.xml><?xml version="1.0" encoding="utf-8"?>
<ds:datastoreItem xmlns:ds="http://schemas.openxmlformats.org/officeDocument/2006/customXml" ds:itemID="{445C3E4A-16E7-4511-BDC4-6BA58269166B}"/>
</file>

<file path=customXml/itemProps2.xml><?xml version="1.0" encoding="utf-8"?>
<ds:datastoreItem xmlns:ds="http://schemas.openxmlformats.org/officeDocument/2006/customXml" ds:itemID="{03D1374B-8056-453C-B9CB-F2CE6F7A4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B37D3D-50C1-46FC-8D92-3F1F047872A4}">
  <ds:schemaRefs>
    <ds:schemaRef ds:uri="http://schemas.microsoft.com/office/infopath/2007/PartnerControls"/>
    <ds:schemaRef ds:uri="25f43890-8f97-4037-b6ca-5734ee50196d"/>
    <ds:schemaRef ds:uri="http://purl.org/dc/terms/"/>
    <ds:schemaRef ds:uri="http://purl.org/dc/elements/1.1/"/>
    <ds:schemaRef ds:uri="http://schemas.microsoft.com/office/2006/metadata/properties"/>
    <ds:schemaRef ds:uri="7de64167-ec1d-41c3-9c60-bdac5dd5df14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2019 Presentation Dark Theme</Template>
  <TotalTime>2504</TotalTime>
  <Words>404</Words>
  <Application>Microsoft Office PowerPoint</Application>
  <PresentationFormat>Widescreen</PresentationFormat>
  <Paragraphs>102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Adelle Sans</vt:lpstr>
      <vt:lpstr>Adelle Sans SemiBold</vt:lpstr>
      <vt:lpstr>Arial</vt:lpstr>
      <vt:lpstr>Calibri</vt:lpstr>
      <vt:lpstr>Courier New</vt:lpstr>
      <vt:lpstr>Proxima Nova</vt:lpstr>
      <vt:lpstr>Proxima Nova Semibold</vt:lpstr>
      <vt:lpstr>2019 Presentation Dark Theme</vt:lpstr>
      <vt:lpstr>PowerPoint Presentation</vt:lpstr>
      <vt:lpstr>Hardening – Basics</vt:lpstr>
      <vt:lpstr>Hardening – Firmware Protection</vt:lpstr>
      <vt:lpstr>Hardening – Ports and Services</vt:lpstr>
      <vt:lpstr>Hardening - Firewalls</vt:lpstr>
      <vt:lpstr>Hardening – Anti-virus</vt:lpstr>
      <vt:lpstr>Hardening – File and Disk Encryption</vt:lpstr>
      <vt:lpstr>Hardening – Registry</vt:lpstr>
      <vt:lpstr>Hardening – Registry</vt:lpstr>
      <vt:lpstr>Hardening – Vendor Hardening Guides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Chandler Burger</dc:creator>
  <cp:lastModifiedBy>Wes Bryan</cp:lastModifiedBy>
  <cp:revision>167</cp:revision>
  <dcterms:created xsi:type="dcterms:W3CDTF">2019-03-13T18:02:49Z</dcterms:created>
  <dcterms:modified xsi:type="dcterms:W3CDTF">2021-01-27T18:24:17Z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Ids_UIVersion_1536">
    <vt:lpwstr>57</vt:lpwstr>
  </property>
  <property fmtid="{D5CDD505-2E9C-101B-9397-08002B2CF9AE}" pid="3" name="ContentTypeId">
    <vt:lpwstr>0x0101008B98D8214AE9EE4FBD92FF9BC1EA80A9</vt:lpwstr>
  </property>
  <property fmtid="{D5CDD505-2E9C-101B-9397-08002B2CF9AE}" pid="4" name="AuthorIds_UIVersion_2560">
    <vt:lpwstr>57</vt:lpwstr>
  </property>
</Properties>
</file>